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9" r:id="rId4"/>
    <p:sldId id="257" r:id="rId5"/>
    <p:sldId id="258" r:id="rId6"/>
    <p:sldId id="270" r:id="rId7"/>
    <p:sldId id="261" r:id="rId8"/>
    <p:sldId id="271" r:id="rId9"/>
    <p:sldId id="266" r:id="rId10"/>
    <p:sldId id="273" r:id="rId11"/>
    <p:sldId id="275" r:id="rId12"/>
    <p:sldId id="262" r:id="rId13"/>
    <p:sldId id="265" r:id="rId14"/>
    <p:sldId id="267" r:id="rId15"/>
    <p:sldId id="264" r:id="rId16"/>
    <p:sldId id="263" r:id="rId17"/>
    <p:sldId id="268" r:id="rId18"/>
    <p:sldId id="269"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66" d="100"/>
          <a:sy n="66" d="100"/>
        </p:scale>
        <p:origin x="90" y="222"/>
      </p:cViewPr>
      <p:guideLst/>
    </p:cSldViewPr>
  </p:slideViewPr>
  <p:outlineViewPr>
    <p:cViewPr>
      <p:scale>
        <a:sx n="33" d="100"/>
        <a:sy n="33" d="100"/>
      </p:scale>
      <p:origin x="0" y="-10500"/>
    </p:cViewPr>
  </p:outlineViewPr>
  <p:notesTextViewPr>
    <p:cViewPr>
      <p:scale>
        <a:sx n="3" d="2"/>
        <a:sy n="3" d="2"/>
      </p:scale>
      <p:origin x="0" y="0"/>
    </p:cViewPr>
  </p:notesTextViewPr>
  <p:sorterViewPr>
    <p:cViewPr>
      <p:scale>
        <a:sx n="100" d="100"/>
        <a:sy n="100" d="100"/>
      </p:scale>
      <p:origin x="0" y="-52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97CFAF-9F4D-4662-8056-08E5F5563225}" type="datetimeFigureOut">
              <a:rPr lang="en-US" smtClean="0"/>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308393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7CFAF-9F4D-4662-8056-08E5F5563225}" type="datetimeFigureOut">
              <a:rPr lang="en-US" smtClean="0"/>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62236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7CFAF-9F4D-4662-8056-08E5F5563225}" type="datetimeFigureOut">
              <a:rPr lang="en-US" smtClean="0"/>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865892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97CFAF-9F4D-4662-8056-08E5F5563225}" type="datetimeFigureOut">
              <a:rPr lang="en-US" smtClean="0"/>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7143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97CFAF-9F4D-4662-8056-08E5F5563225}" type="datetimeFigureOut">
              <a:rPr lang="en-US" smtClean="0"/>
              <a:t>12/17/2015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210926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97CFAF-9F4D-4662-8056-08E5F5563225}" type="datetimeFigureOut">
              <a:rPr lang="en-US" smtClean="0"/>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2532257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97CFAF-9F4D-4662-8056-08E5F5563225}" type="datetimeFigureOut">
              <a:rPr lang="en-US" smtClean="0"/>
              <a:t>12/17/2015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2840618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97CFAF-9F4D-4662-8056-08E5F5563225}" type="datetimeFigureOut">
              <a:rPr lang="en-US" smtClean="0"/>
              <a:t>12/17/2015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3232161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7CFAF-9F4D-4662-8056-08E5F5563225}" type="datetimeFigureOut">
              <a:rPr lang="en-US" smtClean="0"/>
              <a:t>12/17/2015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420884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97CFAF-9F4D-4662-8056-08E5F5563225}" type="datetimeFigureOut">
              <a:rPr lang="en-US" smtClean="0"/>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62632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97CFAF-9F4D-4662-8056-08E5F5563225}" type="datetimeFigureOut">
              <a:rPr lang="en-US" smtClean="0"/>
              <a:t>12/17/2015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5B067-4104-4B81-BB67-8328E426535F}" type="slidenum">
              <a:rPr lang="en-US" smtClean="0"/>
              <a:t>‹#›</a:t>
            </a:fld>
            <a:endParaRPr lang="en-US"/>
          </a:p>
        </p:txBody>
      </p:sp>
    </p:spTree>
    <p:extLst>
      <p:ext uri="{BB962C8B-B14F-4D97-AF65-F5344CB8AC3E}">
        <p14:creationId xmlns:p14="http://schemas.microsoft.com/office/powerpoint/2010/main" val="188175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7CFAF-9F4D-4662-8056-08E5F5563225}" type="datetimeFigureOut">
              <a:rPr lang="en-US" smtClean="0"/>
              <a:t>12/17/2015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5B067-4104-4B81-BB67-8328E426535F}" type="slidenum">
              <a:rPr lang="en-US" smtClean="0"/>
              <a:t>‹#›</a:t>
            </a:fld>
            <a:endParaRPr lang="en-US"/>
          </a:p>
        </p:txBody>
      </p:sp>
    </p:spTree>
    <p:extLst>
      <p:ext uri="{BB962C8B-B14F-4D97-AF65-F5344CB8AC3E}">
        <p14:creationId xmlns:p14="http://schemas.microsoft.com/office/powerpoint/2010/main" val="2873728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NRPC WACN/SYSTEM ID ASSIGNMENT PROCESS</a:t>
            </a:r>
            <a:endParaRPr lang="en-US" dirty="0"/>
          </a:p>
        </p:txBody>
      </p:sp>
      <p:sp>
        <p:nvSpPr>
          <p:cNvPr id="3" name="Subtitle 2"/>
          <p:cNvSpPr>
            <a:spLocks noGrp="1"/>
          </p:cNvSpPr>
          <p:nvPr>
            <p:ph type="subTitle" idx="1"/>
          </p:nvPr>
        </p:nvSpPr>
        <p:spPr/>
        <p:txBody>
          <a:bodyPr/>
          <a:lstStyle/>
          <a:p>
            <a:r>
              <a:rPr lang="en-US" dirty="0" smtClean="0"/>
              <a:t>NRPC Support Office</a:t>
            </a:r>
          </a:p>
          <a:p>
            <a:r>
              <a:rPr lang="en-US" dirty="0" smtClean="0"/>
              <a:t>APCO AFC</a:t>
            </a:r>
            <a:endParaRPr lang="en-US" dirty="0"/>
          </a:p>
        </p:txBody>
      </p:sp>
    </p:spTree>
    <p:extLst>
      <p:ext uri="{BB962C8B-B14F-4D97-AF65-F5344CB8AC3E}">
        <p14:creationId xmlns:p14="http://schemas.microsoft.com/office/powerpoint/2010/main" val="3420909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 and Questions…</a:t>
            </a:r>
            <a:endParaRPr lang="en-US" dirty="0"/>
          </a:p>
        </p:txBody>
      </p:sp>
      <p:sp>
        <p:nvSpPr>
          <p:cNvPr id="3" name="Content Placeholder 2"/>
          <p:cNvSpPr>
            <a:spLocks noGrp="1"/>
          </p:cNvSpPr>
          <p:nvPr>
            <p:ph idx="1"/>
          </p:nvPr>
        </p:nvSpPr>
        <p:spPr/>
        <p:txBody>
          <a:bodyPr/>
          <a:lstStyle/>
          <a:p>
            <a:r>
              <a:rPr lang="en-US" dirty="0" smtClean="0"/>
              <a:t>How will deployable systems be implemented?</a:t>
            </a:r>
          </a:p>
          <a:p>
            <a:pPr lvl="1"/>
            <a:r>
              <a:rPr lang="en-US" dirty="0" smtClean="0"/>
              <a:t>Will they be deployed by agencies for their own internal use?  As stand alone systems or to compliment existing trunked systems?</a:t>
            </a:r>
          </a:p>
          <a:p>
            <a:pPr lvl="1"/>
            <a:r>
              <a:rPr lang="en-US" dirty="0" smtClean="0"/>
              <a:t>If knob turn is required to move fixed system to deployable system, has applicant determined that in discussions with their vendor?  Is requiring a knob turn to move to the new system operationally something that the applicant agency anticipates?</a:t>
            </a:r>
          </a:p>
          <a:p>
            <a:pPr lvl="1"/>
            <a:r>
              <a:rPr lang="en-US" dirty="0" smtClean="0"/>
              <a:t>Will some agencies deploy 700 MHz systems with nationwide system ID just to support areas where they know they will have out of area users needing access?</a:t>
            </a:r>
          </a:p>
          <a:p>
            <a:pPr lvl="1"/>
            <a:r>
              <a:rPr lang="en-US" dirty="0" smtClean="0"/>
              <a:t>Remember, this is a new SYSTEM, so applicants will need to work with their vendor to see how the SYSTEM’s can/will interface with each other.</a:t>
            </a:r>
          </a:p>
        </p:txBody>
      </p:sp>
    </p:spTree>
    <p:extLst>
      <p:ext uri="{BB962C8B-B14F-4D97-AF65-F5344CB8AC3E}">
        <p14:creationId xmlns:p14="http://schemas.microsoft.com/office/powerpoint/2010/main" val="1873307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 and Questions…</a:t>
            </a:r>
            <a:endParaRPr lang="en-US" dirty="0"/>
          </a:p>
        </p:txBody>
      </p:sp>
      <p:sp>
        <p:nvSpPr>
          <p:cNvPr id="3" name="Content Placeholder 2"/>
          <p:cNvSpPr>
            <a:spLocks noGrp="1"/>
          </p:cNvSpPr>
          <p:nvPr>
            <p:ph idx="1"/>
          </p:nvPr>
        </p:nvSpPr>
        <p:spPr>
          <a:xfrm>
            <a:off x="968829" y="1825625"/>
            <a:ext cx="10515600" cy="4351338"/>
          </a:xfrm>
        </p:spPr>
        <p:txBody>
          <a:bodyPr/>
          <a:lstStyle/>
          <a:p>
            <a:r>
              <a:rPr lang="en-US" dirty="0" smtClean="0"/>
              <a:t>How will deployable systems be implemented…? (Cont.)</a:t>
            </a:r>
            <a:endParaRPr lang="en-US" dirty="0"/>
          </a:p>
          <a:p>
            <a:pPr lvl="1"/>
            <a:r>
              <a:rPr lang="en-US" dirty="0" smtClean="0"/>
              <a:t>Applicant in regions where T-Band Systems are in place using deployable designated channels with fixed infrastructure and non-T-Band areas are utilizing the same channels in deployable systems need to be aware of potential overlap.  Region should make applicants aware of who else in the region or in adjoining regions are utilizing the channels.</a:t>
            </a:r>
          </a:p>
          <a:p>
            <a:pPr lvl="1"/>
            <a:r>
              <a:rPr lang="en-US" dirty="0" smtClean="0"/>
              <a:t>In some areas, such as Los Angeles (LA-RICS), the T-Band licensees concur with the use of the 6 deployable channels </a:t>
            </a:r>
            <a:r>
              <a:rPr lang="en-US" i="1" dirty="0" smtClean="0"/>
              <a:t>as deployables </a:t>
            </a:r>
            <a:r>
              <a:rPr lang="en-US" dirty="0" smtClean="0"/>
              <a:t>throughout the T-Band area.  This allows T-Band users access to the deployable 700 MHz systems as well.  </a:t>
            </a:r>
          </a:p>
        </p:txBody>
      </p:sp>
    </p:spTree>
    <p:extLst>
      <p:ext uri="{BB962C8B-B14F-4D97-AF65-F5344CB8AC3E}">
        <p14:creationId xmlns:p14="http://schemas.microsoft.com/office/powerpoint/2010/main" val="1240108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WACN ID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With deployable systems not being specific to a single manufacturer, a Wide Area Communications Network (WACN) ID was needed to be established nationwide for all 700 MHz deployable systems.</a:t>
            </a:r>
          </a:p>
          <a:p>
            <a:r>
              <a:rPr lang="en-US" dirty="0" smtClean="0"/>
              <a:t>That process is done within TIA and to establish a WACN ID a Manufacturers ID has to first be assigned.  Within each Manufacturers ID up to 96 WACN ID’s can be identified.</a:t>
            </a:r>
          </a:p>
          <a:p>
            <a:r>
              <a:rPr lang="en-US" dirty="0" smtClean="0"/>
              <a:t>TIA established the Manufacturers ID AA (Hex) to the NRPC. </a:t>
            </a:r>
            <a:r>
              <a:rPr lang="en-US" dirty="0" smtClean="0">
                <a:solidFill>
                  <a:srgbClr val="FF0000"/>
                </a:solidFill>
              </a:rPr>
              <a:t>No Longer Needed</a:t>
            </a:r>
          </a:p>
          <a:p>
            <a:r>
              <a:rPr lang="en-US" dirty="0" smtClean="0"/>
              <a:t>The Manufacturers ID is utilized to establish 96 WACN ID’s</a:t>
            </a:r>
          </a:p>
          <a:p>
            <a:r>
              <a:rPr lang="en-US" dirty="0" smtClean="0"/>
              <a:t>Of those 96 WACN ID’s generated with the Manufacturers ID, NRPC has selected WACN value of </a:t>
            </a:r>
            <a:r>
              <a:rPr lang="en-US" b="1" dirty="0" smtClean="0"/>
              <a:t>BF7CC (Hex) 784332 (Decimal) for 700 MHz deployable systems.</a:t>
            </a:r>
          </a:p>
          <a:p>
            <a:r>
              <a:rPr lang="en-US" b="1" dirty="0" smtClean="0"/>
              <a:t>WACN	SYSTEM ID		</a:t>
            </a:r>
            <a:r>
              <a:rPr lang="en-US" b="1" smtClean="0"/>
              <a:t>		UNIT </a:t>
            </a:r>
            <a:r>
              <a:rPr lang="en-US" b="1" dirty="0" smtClean="0"/>
              <a:t>ID</a:t>
            </a:r>
          </a:p>
          <a:p>
            <a:r>
              <a:rPr lang="en-US" b="1" dirty="0" smtClean="0"/>
              <a:t>BF7CC	018 (Hex</a:t>
            </a:r>
            <a:r>
              <a:rPr lang="en-US" b="1" dirty="0" smtClean="0"/>
              <a:t>) (example ID)</a:t>
            </a:r>
            <a:r>
              <a:rPr lang="en-US" b="1" dirty="0" smtClean="0"/>
              <a:t>		004230</a:t>
            </a:r>
            <a:endParaRPr lang="en-US" b="1" dirty="0"/>
          </a:p>
        </p:txBody>
      </p:sp>
    </p:spTree>
    <p:extLst>
      <p:ext uri="{BB962C8B-B14F-4D97-AF65-F5344CB8AC3E}">
        <p14:creationId xmlns:p14="http://schemas.microsoft.com/office/powerpoint/2010/main" val="23262122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single System ID Nationally…?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While initially considered, the establishment of a single system ID under a single WACN ID established nationally for all 700 MHz deployable systems was dismissed as the upper limit of Unit ID’s per system ID by most manufacturers, approximately 128,000 Unit ID’s, was deemed to be an insufficient number for nationwide use.</a:t>
            </a:r>
          </a:p>
          <a:p>
            <a:r>
              <a:rPr lang="en-US" dirty="0" smtClean="0"/>
              <a:t> It soon was understood the use of 700 MHz deployable systems nationwide was going to require a solution that allowed system ID’s for each deployed system.</a:t>
            </a:r>
          </a:p>
          <a:p>
            <a:r>
              <a:rPr lang="en-US" dirty="0" smtClean="0"/>
              <a:t>A 700 MHz deployable system can be programmed with only a single system ID at a time.  To program a new system ID into a Site Controller and Base Stations is not a simple or quick process.</a:t>
            </a:r>
          </a:p>
          <a:p>
            <a:r>
              <a:rPr lang="en-US" dirty="0" smtClean="0"/>
              <a:t>Subscriber units can be programmed with personalities for each WACN/System ID combination they need to access.</a:t>
            </a:r>
            <a:endParaRPr lang="en-US" dirty="0"/>
          </a:p>
        </p:txBody>
      </p:sp>
    </p:spTree>
    <p:extLst>
      <p:ext uri="{BB962C8B-B14F-4D97-AF65-F5344CB8AC3E}">
        <p14:creationId xmlns:p14="http://schemas.microsoft.com/office/powerpoint/2010/main" val="22960955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ID’s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Under each WACN ID up to 4096 System ID’s can be generated.</a:t>
            </a:r>
          </a:p>
          <a:p>
            <a:r>
              <a:rPr lang="en-US" dirty="0" smtClean="0"/>
              <a:t>For 700 MHz deployable system use, this value seems to be sufficient to meet the need for assignment of system ID’s nationwide.</a:t>
            </a:r>
          </a:p>
          <a:p>
            <a:r>
              <a:rPr lang="en-US" dirty="0" smtClean="0"/>
              <a:t>So, each 700 MHz deployable system will be assigned:</a:t>
            </a:r>
          </a:p>
          <a:p>
            <a:pPr lvl="1"/>
            <a:r>
              <a:rPr lang="en-US" dirty="0" smtClean="0"/>
              <a:t>WACN ID=BF7CC (Hex)</a:t>
            </a:r>
          </a:p>
          <a:p>
            <a:pPr lvl="1"/>
            <a:r>
              <a:rPr lang="en-US" dirty="0" smtClean="0"/>
              <a:t>System ID=Unique value from System ID list</a:t>
            </a:r>
          </a:p>
          <a:p>
            <a:pPr lvl="1"/>
            <a:r>
              <a:rPr lang="en-US" dirty="0" smtClean="0"/>
              <a:t>For a 700 MHz deployable system that is to operate within its borders (service area) with no users other than the agency specific users, </a:t>
            </a:r>
            <a:r>
              <a:rPr lang="en-US" b="1" dirty="0" smtClean="0"/>
              <a:t>that is all that is needed</a:t>
            </a:r>
            <a:r>
              <a:rPr lang="en-US" dirty="0" smtClean="0"/>
              <a:t>.</a:t>
            </a:r>
          </a:p>
          <a:p>
            <a:r>
              <a:rPr lang="en-US" dirty="0" smtClean="0"/>
              <a:t>Network Access Code assignment equals system ID Hex designation</a:t>
            </a:r>
          </a:p>
          <a:p>
            <a:pPr lvl="1"/>
            <a:r>
              <a:rPr lang="en-US" dirty="0" smtClean="0"/>
              <a:t>For example, System ID 07E (Hex) utilizes 07E (Hex) as a NAC code for the system.</a:t>
            </a:r>
          </a:p>
          <a:p>
            <a:r>
              <a:rPr lang="en-US" dirty="0" smtClean="0"/>
              <a:t>Nationwide System ID = 04E</a:t>
            </a:r>
          </a:p>
        </p:txBody>
      </p:sp>
    </p:spTree>
    <p:extLst>
      <p:ext uri="{BB962C8B-B14F-4D97-AF65-F5344CB8AC3E}">
        <p14:creationId xmlns:p14="http://schemas.microsoft.com/office/powerpoint/2010/main" val="25909069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Each 700 MHz </a:t>
            </a:r>
            <a:r>
              <a:rPr lang="en-US" dirty="0"/>
              <a:t>D</a:t>
            </a:r>
            <a:r>
              <a:rPr lang="en-US" dirty="0" smtClean="0"/>
              <a:t>eployable System utilizes its own System ID, assigned by RPC’s</a:t>
            </a:r>
            <a:endParaRPr lang="en-US" dirty="0"/>
          </a:p>
        </p:txBody>
      </p:sp>
      <p:sp>
        <p:nvSpPr>
          <p:cNvPr id="3" name="Content Placeholder 2"/>
          <p:cNvSpPr>
            <a:spLocks noGrp="1"/>
          </p:cNvSpPr>
          <p:nvPr>
            <p:ph idx="1"/>
          </p:nvPr>
        </p:nvSpPr>
        <p:spPr/>
        <p:txBody>
          <a:bodyPr/>
          <a:lstStyle/>
          <a:p>
            <a:r>
              <a:rPr lang="en-US" dirty="0" smtClean="0"/>
              <a:t>If the 700 MHz channels designated for deployable use are utilized in conjunction with other channels (for example an eight (8) channel deployable system that utilizes the 6 designated deployable channels PLUS 2 other 700 MHz RPC assigned channels), it is recommended the WACN/System ID assignment be consistent with the recommendations provided.</a:t>
            </a:r>
          </a:p>
          <a:p>
            <a:endParaRPr lang="en-US" dirty="0"/>
          </a:p>
        </p:txBody>
      </p:sp>
    </p:spTree>
    <p:extLst>
      <p:ext uri="{BB962C8B-B14F-4D97-AF65-F5344CB8AC3E}">
        <p14:creationId xmlns:p14="http://schemas.microsoft.com/office/powerpoint/2010/main" val="354301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CAPRAD DEMO</a:t>
            </a:r>
            <a:endParaRPr lang="en-US" dirty="0"/>
          </a:p>
        </p:txBody>
      </p:sp>
      <p:sp>
        <p:nvSpPr>
          <p:cNvPr id="3" name="Content Placeholder 2"/>
          <p:cNvSpPr>
            <a:spLocks noGrp="1"/>
          </p:cNvSpPr>
          <p:nvPr>
            <p:ph idx="1"/>
          </p:nvPr>
        </p:nvSpPr>
        <p:spPr>
          <a:xfrm>
            <a:off x="856343" y="1825625"/>
            <a:ext cx="10515600" cy="4351338"/>
          </a:xfrm>
        </p:spPr>
        <p:txBody>
          <a:bodyPr/>
          <a:lstStyle/>
          <a:p>
            <a:r>
              <a:rPr lang="en-US" dirty="0" smtClean="0"/>
              <a:t>Note exceptions and system ID’s held in reserve from list of WACN/System ID list.</a:t>
            </a:r>
          </a:p>
          <a:p>
            <a:r>
              <a:rPr lang="en-US" dirty="0" smtClean="0"/>
              <a:t>Assignments will be in real time and visible in the master list to all CAPRAD viewers.</a:t>
            </a:r>
            <a:endParaRPr lang="en-US" dirty="0"/>
          </a:p>
        </p:txBody>
      </p:sp>
    </p:spTree>
    <p:extLst>
      <p:ext uri="{BB962C8B-B14F-4D97-AF65-F5344CB8AC3E}">
        <p14:creationId xmlns:p14="http://schemas.microsoft.com/office/powerpoint/2010/main" val="26723410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ID’s, Continued</a:t>
            </a:r>
            <a:endParaRPr lang="en-US" dirty="0"/>
          </a:p>
        </p:txBody>
      </p:sp>
      <p:sp>
        <p:nvSpPr>
          <p:cNvPr id="3" name="Content Placeholder 2"/>
          <p:cNvSpPr>
            <a:spLocks noGrp="1"/>
          </p:cNvSpPr>
          <p:nvPr>
            <p:ph idx="1"/>
          </p:nvPr>
        </p:nvSpPr>
        <p:spPr/>
        <p:txBody>
          <a:bodyPr/>
          <a:lstStyle/>
          <a:p>
            <a:r>
              <a:rPr lang="en-US" dirty="0" smtClean="0"/>
              <a:t>A System ID has been assigned a specific System ID of 04E (Hex) has been assigned for nationwide use.  Why is this needed?</a:t>
            </a:r>
          </a:p>
          <a:p>
            <a:pPr lvl="1"/>
            <a:r>
              <a:rPr lang="en-US" dirty="0" smtClean="0"/>
              <a:t>A 700 MHz deployable system </a:t>
            </a:r>
            <a:r>
              <a:rPr lang="en-US" i="1" dirty="0" smtClean="0"/>
              <a:t>can only be assigned a single System ID at a time.</a:t>
            </a:r>
          </a:p>
          <a:p>
            <a:pPr lvl="1"/>
            <a:r>
              <a:rPr lang="en-US" dirty="0" smtClean="0"/>
              <a:t>If a deployable system utilizes its locally assigned WACN/SYSTEM ID combination, the agency users will be able to access its deployable system (with its locally assigned WACN/SYSTEM ID combination) only.</a:t>
            </a:r>
          </a:p>
        </p:txBody>
      </p:sp>
    </p:spTree>
    <p:extLst>
      <p:ext uri="{BB962C8B-B14F-4D97-AF65-F5344CB8AC3E}">
        <p14:creationId xmlns:p14="http://schemas.microsoft.com/office/powerpoint/2010/main" val="24533283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Deployable System Use </a:t>
            </a:r>
            <a:r>
              <a:rPr lang="en-US" dirty="0"/>
              <a:t>O</a:t>
            </a:r>
            <a:r>
              <a:rPr lang="en-US" dirty="0" smtClean="0"/>
              <a:t>ut of the Home </a:t>
            </a:r>
            <a:r>
              <a:rPr lang="en-US" dirty="0"/>
              <a:t>A</a:t>
            </a:r>
            <a:r>
              <a:rPr lang="en-US" dirty="0" smtClean="0"/>
              <a:t>rea</a:t>
            </a:r>
            <a:endParaRPr lang="en-US" dirty="0"/>
          </a:p>
        </p:txBody>
      </p:sp>
      <p:sp>
        <p:nvSpPr>
          <p:cNvPr id="3" name="Content Placeholder 2"/>
          <p:cNvSpPr>
            <a:spLocks noGrp="1"/>
          </p:cNvSpPr>
          <p:nvPr>
            <p:ph idx="1"/>
          </p:nvPr>
        </p:nvSpPr>
        <p:spPr/>
        <p:txBody>
          <a:bodyPr>
            <a:normAutofit lnSpcReduction="10000"/>
          </a:bodyPr>
          <a:lstStyle/>
          <a:p>
            <a:pPr marL="228600" lvl="1">
              <a:spcBef>
                <a:spcPts val="1000"/>
              </a:spcBef>
            </a:pPr>
            <a:r>
              <a:rPr lang="en-US" dirty="0" smtClean="0"/>
              <a:t>If, due to an incident that would require responders from outside of the agencies home area to respond who would NOT have the locally assigned WACN/SYSTEM ID in their subscribers, the WACN/System ID configuration of the 700 MHz deployable system could (?) be changed to the nationwide WACN SYSTEM ID combination (04E-Hex) and users that preprogrammed that WACN/System ID personality into their subscribers could access and utilize another nationwide 700 MHz deployable solution.</a:t>
            </a:r>
          </a:p>
          <a:p>
            <a:pPr marL="228600" lvl="1">
              <a:spcBef>
                <a:spcPts val="1000"/>
              </a:spcBef>
            </a:pPr>
            <a:r>
              <a:rPr lang="en-US" dirty="0" smtClean="0"/>
              <a:t>This scenario may be applicable when, for example, wildfires in the west necessitate responders to come from other states to assist.  While agencies may utilize their specific WACN/System ID configuration in support of local incidents, a policy could be in place that it </a:t>
            </a:r>
            <a:r>
              <a:rPr lang="en-US" dirty="0"/>
              <a:t>w</a:t>
            </a:r>
            <a:r>
              <a:rPr lang="en-US" dirty="0" smtClean="0"/>
              <a:t>ould be understood that in instances where users need to seek access to 700 MHz deployable systems, the 700 MHz deployable systems would be implemented with the nationwide WACN/System ID configuration (04E-Hex).</a:t>
            </a:r>
          </a:p>
          <a:p>
            <a:endParaRPr lang="en-US" dirty="0"/>
          </a:p>
        </p:txBody>
      </p:sp>
    </p:spTree>
    <p:extLst>
      <p:ext uri="{BB962C8B-B14F-4D97-AF65-F5344CB8AC3E}">
        <p14:creationId xmlns:p14="http://schemas.microsoft.com/office/powerpoint/2010/main" val="15925721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Initially, NRPC Support Office, APCO International, will oversee 700 MHz deployable WACN/System ID assignments.</a:t>
            </a:r>
          </a:p>
          <a:p>
            <a:r>
              <a:rPr lang="en-US" dirty="0" smtClean="0"/>
              <a:t>Over time, we anticipate this responsibility of WACN/System ID assignments being transferred to the RPC’s.</a:t>
            </a:r>
          </a:p>
          <a:p>
            <a:r>
              <a:rPr lang="en-US" dirty="0" smtClean="0"/>
              <a:t>For additional reference on best practices and recommendations for use, please review NPSTC/NRPC 700 MHz deployable document.</a:t>
            </a:r>
          </a:p>
          <a:p>
            <a:r>
              <a:rPr lang="en-US" dirty="0"/>
              <a:t> </a:t>
            </a:r>
            <a:r>
              <a:rPr lang="en-US" dirty="0" smtClean="0"/>
              <a:t>NRPC will keep an updated list of issues and FAQ’s regarding 700 MHz deployables as use grows.</a:t>
            </a:r>
            <a:endParaRPr lang="en-US" dirty="0"/>
          </a:p>
        </p:txBody>
      </p:sp>
    </p:spTree>
    <p:extLst>
      <p:ext uri="{BB962C8B-B14F-4D97-AF65-F5344CB8AC3E}">
        <p14:creationId xmlns:p14="http://schemas.microsoft.com/office/powerpoint/2010/main" val="2188296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See new CAPRAD Channel Labels under “Spectrum Summary”</a:t>
            </a:r>
            <a:endParaRPr lang="en-US" dirty="0"/>
          </a:p>
        </p:txBody>
      </p:sp>
      <p:sp>
        <p:nvSpPr>
          <p:cNvPr id="3" name="Content Placeholder 2"/>
          <p:cNvSpPr>
            <a:spLocks noGrp="1"/>
          </p:cNvSpPr>
          <p:nvPr>
            <p:ph idx="1"/>
          </p:nvPr>
        </p:nvSpPr>
        <p:spPr/>
        <p:txBody>
          <a:bodyPr/>
          <a:lstStyle/>
          <a:p>
            <a:r>
              <a:rPr lang="en-US" dirty="0" smtClean="0"/>
              <a:t>CAPRAD DEMO</a:t>
            </a:r>
          </a:p>
          <a:p>
            <a:r>
              <a:rPr lang="en-US" dirty="0" smtClean="0"/>
              <a:t>Channel labels for 700 MHz deployable channels and other Former Reserve Channels have new labels.</a:t>
            </a:r>
            <a:endParaRPr lang="en-US" dirty="0"/>
          </a:p>
        </p:txBody>
      </p:sp>
    </p:spTree>
    <p:extLst>
      <p:ext uri="{BB962C8B-B14F-4D97-AF65-F5344CB8AC3E}">
        <p14:creationId xmlns:p14="http://schemas.microsoft.com/office/powerpoint/2010/main" val="242592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of Deployable 700 MHz channels</a:t>
            </a:r>
            <a:endParaRPr lang="en-US" dirty="0"/>
          </a:p>
        </p:txBody>
      </p:sp>
      <p:sp>
        <p:nvSpPr>
          <p:cNvPr id="3" name="Content Placeholder 2"/>
          <p:cNvSpPr>
            <a:spLocks noGrp="1"/>
          </p:cNvSpPr>
          <p:nvPr>
            <p:ph idx="1"/>
          </p:nvPr>
        </p:nvSpPr>
        <p:spPr>
          <a:xfrm>
            <a:off x="998621" y="1905835"/>
            <a:ext cx="10515600" cy="4351338"/>
          </a:xfrm>
        </p:spPr>
        <p:txBody>
          <a:bodyPr>
            <a:normAutofit fontScale="70000" lnSpcReduction="20000"/>
          </a:bodyPr>
          <a:lstStyle/>
          <a:p>
            <a:r>
              <a:rPr lang="en-US" dirty="0" smtClean="0"/>
              <a:t>In 2008 NPSTC proposed a number of changes to the 700 MHz public safety band, which included assigning all 24 12.5 KHz Reserve 700 MHz channels for nationwide deployable use.</a:t>
            </a:r>
          </a:p>
          <a:p>
            <a:r>
              <a:rPr lang="en-US" dirty="0" smtClean="0"/>
              <a:t>The Commission required 700 MHz RPC’s to administer Reserve Channels in this manner (FCC 14-172):</a:t>
            </a:r>
          </a:p>
          <a:p>
            <a:pPr lvl="1"/>
            <a:r>
              <a:rPr lang="en-US" dirty="0" smtClean="0"/>
              <a:t>In non-T-Band areas up to eight 12.5 KHz 700 MHz channels may be dedicated for temporary trunked use and the remaining channels would be assigned as General Use channels, including low power vehicular repeater use.</a:t>
            </a:r>
          </a:p>
          <a:p>
            <a:pPr lvl="1"/>
            <a:r>
              <a:rPr lang="en-US" dirty="0" smtClean="0"/>
              <a:t>In T-Band markets, all 24 former Reserve Channels will be designated as General Use with priority for assignment given to T-Band incumbents that commit to return an equal amount of T-Band channels.</a:t>
            </a:r>
          </a:p>
          <a:p>
            <a:pPr lvl="1"/>
            <a:r>
              <a:rPr lang="en-US" dirty="0" smtClean="0"/>
              <a:t>RPC’s shall submit channel plans consistent with this Order within 6 months of Federal Register Posting.</a:t>
            </a:r>
          </a:p>
          <a:p>
            <a:r>
              <a:rPr lang="en-US" dirty="0" smtClean="0"/>
              <a:t>In 2014 (14-172) the FCC made determinations on a number of proposals from the NPSTC petition.  One was it proposed NPSTC and NRPC work to identify up to eight (8) 700 MHz former Reserve Channels for nationwide deployable use.</a:t>
            </a:r>
          </a:p>
          <a:p>
            <a:r>
              <a:rPr lang="en-US" dirty="0" smtClean="0"/>
              <a:t>The remaining 18 12.5 KHz channels were to be assigned by 700 MHz regional planning committees on a prioritized basis to existing T-Band licensees in T-Band markets.  In non-T-Band markets, the channels are to revert to General Use channels and plan modifications should reflect that designation.</a:t>
            </a:r>
          </a:p>
          <a:p>
            <a:endParaRPr lang="en-US" dirty="0"/>
          </a:p>
        </p:txBody>
      </p:sp>
    </p:spTree>
    <p:extLst>
      <p:ext uri="{BB962C8B-B14F-4D97-AF65-F5344CB8AC3E}">
        <p14:creationId xmlns:p14="http://schemas.microsoft.com/office/powerpoint/2010/main" val="2409117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of Deployable 700 MHz channels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FCC tasked NPSTC and NRPC to work together to identify a number (up to 8) former Reserve Channels to be designated for 700 MHz deployable use nationwide and </a:t>
            </a:r>
          </a:p>
          <a:p>
            <a:r>
              <a:rPr lang="en-US" dirty="0" smtClean="0"/>
              <a:t>A group of NRPC and NPSTC representatives identified a number of channels (6) that would work with minimal interference along the US and Canadian borders. </a:t>
            </a:r>
          </a:p>
          <a:p>
            <a:r>
              <a:rPr lang="en-US" dirty="0" smtClean="0"/>
              <a:t>The 6 former Reserve Channels designated for nationwide 700 MHz deployable use are channels 37-38, 61-62, 117-118, 141-142, 883-884 (Primary Control Channel) and 939-940 (Alternate Control Channel)</a:t>
            </a:r>
          </a:p>
          <a:p>
            <a:r>
              <a:rPr lang="en-US" dirty="0" smtClean="0"/>
              <a:t>These channels can be utilized without international limitations along the Mexican Border, the Canada Sharing Zone and Canada Sector 1.  Channels 117-118 and 141-142 are limited in their use in Canada Sector 2.</a:t>
            </a:r>
            <a:endParaRPr lang="en-US" dirty="0"/>
          </a:p>
        </p:txBody>
      </p:sp>
    </p:spTree>
    <p:extLst>
      <p:ext uri="{BB962C8B-B14F-4D97-AF65-F5344CB8AC3E}">
        <p14:creationId xmlns:p14="http://schemas.microsoft.com/office/powerpoint/2010/main" val="2814065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of Deployable 700 MHz channels , continued</a:t>
            </a:r>
            <a:endParaRPr lang="en-US" dirty="0"/>
          </a:p>
        </p:txBody>
      </p:sp>
      <p:sp>
        <p:nvSpPr>
          <p:cNvPr id="3" name="Content Placeholder 2"/>
          <p:cNvSpPr>
            <a:spLocks noGrp="1"/>
          </p:cNvSpPr>
          <p:nvPr>
            <p:ph idx="1"/>
          </p:nvPr>
        </p:nvSpPr>
        <p:spPr/>
        <p:txBody>
          <a:bodyPr>
            <a:normAutofit/>
          </a:bodyPr>
          <a:lstStyle/>
          <a:p>
            <a:r>
              <a:rPr lang="en-US" dirty="0" smtClean="0"/>
              <a:t>Canada Sector 2 is defined as “the area adjacent to the US Canada border between 121 Degrees 30 minutes and 127 Degrees longitude and extending a distance of 140 KM (87.5 Miles) within either country.”</a:t>
            </a:r>
          </a:p>
          <a:p>
            <a:r>
              <a:rPr lang="en-US" dirty="0" smtClean="0"/>
              <a:t>Subsequently, US agency use of the 6 designated 700 MHz deployable channels is limited in this Canada Sector II area.</a:t>
            </a:r>
            <a:endParaRPr lang="en-US" dirty="0"/>
          </a:p>
        </p:txBody>
      </p:sp>
    </p:spTree>
    <p:extLst>
      <p:ext uri="{BB962C8B-B14F-4D97-AF65-F5344CB8AC3E}">
        <p14:creationId xmlns:p14="http://schemas.microsoft.com/office/powerpoint/2010/main" val="2218347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1087" y="928915"/>
            <a:ext cx="9579428" cy="5210628"/>
          </a:xfrm>
          <a:prstGeom prst="rect">
            <a:avLst/>
          </a:prstGeom>
        </p:spPr>
      </p:pic>
      <p:sp>
        <p:nvSpPr>
          <p:cNvPr id="3" name="TextBox 2"/>
          <p:cNvSpPr txBox="1"/>
          <p:nvPr/>
        </p:nvSpPr>
        <p:spPr>
          <a:xfrm>
            <a:off x="8098972" y="377371"/>
            <a:ext cx="3367314" cy="369332"/>
          </a:xfrm>
          <a:prstGeom prst="rect">
            <a:avLst/>
          </a:prstGeom>
          <a:noFill/>
          <a:ln>
            <a:solidFill>
              <a:schemeClr val="accent1"/>
            </a:solidFill>
          </a:ln>
        </p:spPr>
        <p:txBody>
          <a:bodyPr wrap="square" rtlCol="0">
            <a:spAutoFit/>
          </a:bodyPr>
          <a:lstStyle/>
          <a:p>
            <a:r>
              <a:rPr lang="en-US" dirty="0" smtClean="0"/>
              <a:t>Canada Sector II Zone</a:t>
            </a:r>
            <a:endParaRPr lang="en-US" dirty="0"/>
          </a:p>
        </p:txBody>
      </p:sp>
    </p:spTree>
    <p:extLst>
      <p:ext uri="{BB962C8B-B14F-4D97-AF65-F5344CB8AC3E}">
        <p14:creationId xmlns:p14="http://schemas.microsoft.com/office/powerpoint/2010/main" val="2958017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700 MHz Deployable System Operation Considerations</a:t>
            </a:r>
            <a:endParaRPr lang="en-US" dirty="0"/>
          </a:p>
        </p:txBody>
      </p:sp>
      <p:sp>
        <p:nvSpPr>
          <p:cNvPr id="3" name="Content Placeholder 2"/>
          <p:cNvSpPr>
            <a:spLocks noGrp="1"/>
          </p:cNvSpPr>
          <p:nvPr>
            <p:ph idx="1"/>
          </p:nvPr>
        </p:nvSpPr>
        <p:spPr/>
        <p:txBody>
          <a:bodyPr>
            <a:normAutofit fontScale="92500"/>
          </a:bodyPr>
          <a:lstStyle/>
          <a:p>
            <a:r>
              <a:rPr lang="en-US" dirty="0" smtClean="0"/>
              <a:t>Once the channels for deployable systems were established, it was quickly identified that technical and operational requirements needed to be considered to ensure the effective use of 700 MHz deployable systems.</a:t>
            </a:r>
          </a:p>
          <a:p>
            <a:r>
              <a:rPr lang="en-US" dirty="0" smtClean="0"/>
              <a:t>NRPC, NPSTC and TIA considered a number of options and parameters that needed to be included in the implementation of deployable systems by applicants while seeking the use of the channels from RPC’s.  The emphasis of these discussions was on how to provide guidance on the management system ID’s and subscriber (unit) ID’s for deployable systems and how to address roaming of subscribers onto deployable systems.  We became aware that the </a:t>
            </a:r>
            <a:r>
              <a:rPr lang="en-US" i="1" dirty="0" smtClean="0"/>
              <a:t>expectations </a:t>
            </a:r>
            <a:r>
              <a:rPr lang="en-US" dirty="0" smtClean="0"/>
              <a:t>of how the deployable systems operated needed to be part of a dialogue between the applicant and their vendor.</a:t>
            </a:r>
          </a:p>
          <a:p>
            <a:endParaRPr lang="en-US" dirty="0"/>
          </a:p>
        </p:txBody>
      </p:sp>
    </p:spTree>
    <p:extLst>
      <p:ext uri="{BB962C8B-B14F-4D97-AF65-F5344CB8AC3E}">
        <p14:creationId xmlns:p14="http://schemas.microsoft.com/office/powerpoint/2010/main" val="2944295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700 MHz Deployable System Operation Considerations</a:t>
            </a:r>
            <a:endParaRPr lang="en-US" dirty="0"/>
          </a:p>
        </p:txBody>
      </p:sp>
      <p:sp>
        <p:nvSpPr>
          <p:cNvPr id="3" name="Content Placeholder 2"/>
          <p:cNvSpPr>
            <a:spLocks noGrp="1"/>
          </p:cNvSpPr>
          <p:nvPr>
            <p:ph idx="1"/>
          </p:nvPr>
        </p:nvSpPr>
        <p:spPr/>
        <p:txBody>
          <a:bodyPr>
            <a:normAutofit/>
          </a:bodyPr>
          <a:lstStyle/>
          <a:p>
            <a:r>
              <a:rPr lang="en-US" dirty="0" smtClean="0"/>
              <a:t>Going beyond the assignment of specific frequencies and assigning new WACN/System ID’s to applicants is new territory for 700 MHz RPC’s.</a:t>
            </a:r>
          </a:p>
          <a:p>
            <a:r>
              <a:rPr lang="en-US" dirty="0" smtClean="0"/>
              <a:t>Assignment of WACN/System ID’s in support of 700 MHz deployable use should only be facilitated in areas that have modified their 700 MHz plan to accommodate such deployable use.</a:t>
            </a:r>
          </a:p>
          <a:p>
            <a:r>
              <a:rPr lang="en-US" dirty="0" smtClean="0"/>
              <a:t>A primary and alternate control channel has been assigned to the 700 MHz deployable channel list along with recommended zone designation and established talk-groups with labels for consistent subscriber programming.</a:t>
            </a:r>
          </a:p>
          <a:p>
            <a:endParaRPr lang="en-US" dirty="0"/>
          </a:p>
        </p:txBody>
      </p:sp>
    </p:spTree>
    <p:extLst>
      <p:ext uri="{BB962C8B-B14F-4D97-AF65-F5344CB8AC3E}">
        <p14:creationId xmlns:p14="http://schemas.microsoft.com/office/powerpoint/2010/main" val="2947621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 and Questions…</a:t>
            </a:r>
            <a:endParaRPr lang="en-US" dirty="0"/>
          </a:p>
        </p:txBody>
      </p:sp>
      <p:sp>
        <p:nvSpPr>
          <p:cNvPr id="3" name="Content Placeholder 2"/>
          <p:cNvSpPr>
            <a:spLocks noGrp="1"/>
          </p:cNvSpPr>
          <p:nvPr>
            <p:ph idx="1"/>
          </p:nvPr>
        </p:nvSpPr>
        <p:spPr/>
        <p:txBody>
          <a:bodyPr/>
          <a:lstStyle/>
          <a:p>
            <a:r>
              <a:rPr lang="en-US" dirty="0" smtClean="0"/>
              <a:t>How will system implementers expect their subscribers to operate with respect to deployable systems?</a:t>
            </a:r>
          </a:p>
          <a:p>
            <a:pPr lvl="1"/>
            <a:r>
              <a:rPr lang="en-US" dirty="0" smtClean="0"/>
              <a:t>Do they expect their subscriber units to work only on their home deployable system?</a:t>
            </a:r>
          </a:p>
          <a:p>
            <a:pPr lvl="1"/>
            <a:r>
              <a:rPr lang="en-US" dirty="0" smtClean="0"/>
              <a:t>Do they expect their subscriber units to work on their home deployable system and OTHER deployable systems established in other areas?</a:t>
            </a:r>
          </a:p>
          <a:p>
            <a:pPr lvl="1"/>
            <a:r>
              <a:rPr lang="en-US" dirty="0" smtClean="0"/>
              <a:t>Do they expect their subscriber units to work on their home deployable system and any FIXED system infrastructure (roaming between deployable and fixed infrastructure )?</a:t>
            </a:r>
          </a:p>
          <a:p>
            <a:pPr lvl="1"/>
            <a:r>
              <a:rPr lang="en-US" dirty="0" smtClean="0"/>
              <a:t>Are subscribers capable of “auto-roaming” and why would auto-roaming onto a deployable system be necessary?</a:t>
            </a:r>
            <a:endParaRPr lang="en-US" dirty="0"/>
          </a:p>
        </p:txBody>
      </p:sp>
    </p:spTree>
    <p:extLst>
      <p:ext uri="{BB962C8B-B14F-4D97-AF65-F5344CB8AC3E}">
        <p14:creationId xmlns:p14="http://schemas.microsoft.com/office/powerpoint/2010/main" val="155512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13262</TotalTime>
  <Words>1892</Words>
  <Application>Microsoft Office PowerPoint</Application>
  <PresentationFormat>Widescreen</PresentationFormat>
  <Paragraphs>86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NRPC WACN/SYSTEM ID ASSIGNMENT PROCESS</vt:lpstr>
      <vt:lpstr>See new CAPRAD Channel Labels under “Spectrum Summary”</vt:lpstr>
      <vt:lpstr>Origin of Deployable 700 MHz channels</vt:lpstr>
      <vt:lpstr>Origin of Deployable 700 MHz channels</vt:lpstr>
      <vt:lpstr>Origin of Deployable 700 MHz channels , continued</vt:lpstr>
      <vt:lpstr>PowerPoint Presentation</vt:lpstr>
      <vt:lpstr>700 MHz Deployable System Operation Considerations</vt:lpstr>
      <vt:lpstr>700 MHz Deployable System Operation Considerations</vt:lpstr>
      <vt:lpstr>Other Considerations and Questions…</vt:lpstr>
      <vt:lpstr>Other Considerations and Questions…</vt:lpstr>
      <vt:lpstr>Other Considerations and Questions…</vt:lpstr>
      <vt:lpstr>WACN ID</vt:lpstr>
      <vt:lpstr>A single System ID Nationally…?</vt:lpstr>
      <vt:lpstr>System ID’s</vt:lpstr>
      <vt:lpstr>Each 700 MHz Deployable System utilizes its own System ID, assigned by RPC’s</vt:lpstr>
      <vt:lpstr>CAPRAD DEMO</vt:lpstr>
      <vt:lpstr>System ID’s, Continued</vt:lpstr>
      <vt:lpstr>Deployable System Use Out of the Home Area</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NRPC WACN/SYSTEM ID ASSIGNMENT PPROCESS</dc:title>
  <dc:creator>devines II</dc:creator>
  <cp:lastModifiedBy>devines II</cp:lastModifiedBy>
  <cp:revision>46</cp:revision>
  <dcterms:created xsi:type="dcterms:W3CDTF">2015-12-01T15:47:18Z</dcterms:created>
  <dcterms:modified xsi:type="dcterms:W3CDTF">2015-12-17T19:59:22Z</dcterms:modified>
</cp:coreProperties>
</file>